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92" r:id="rId3"/>
    <p:sldId id="1095" r:id="rId4"/>
    <p:sldId id="1093" r:id="rId5"/>
    <p:sldId id="1094" r:id="rId6"/>
    <p:sldId id="257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303A93-8956-F002-033E-8F0420DF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AEB472D-1C4B-52FA-B5F8-FE2BAB91D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4D739D-A701-FA17-87FC-BBBAD5E6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0B7A01-A928-83CF-1A77-80A78B92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479480-9D50-C4BF-4562-664A731B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4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2C5965-67EE-C1F0-2F55-9C1E6858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AA40EC-4459-7422-3162-8B0BC943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F94909-CFAB-B013-CE8B-FD2E6155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564D93-FCAA-E038-1C7E-B1546670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05AF7D3-3FD7-635E-B3E6-8B3C4ADE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393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B7BB5E5-FE39-6DEE-8CE7-BAD3302DB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B2910DB-FDD6-FAC6-00BF-D7F5CD11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E31E0C-C29D-FCF6-FAF7-88C40633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CEB0D6-0AC3-CC48-C110-0527B152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A487DC-49FA-9084-1C06-98483FCE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793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946F75-90B9-BB18-B7EA-3CD87317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1B58C57-C725-A45B-74A9-D5C1F9EAB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3BE402F-6982-41DE-C8CF-2905E029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839C55-D598-8B71-D7ED-7694A6BC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346BE2-936F-B42F-5607-67296413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873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DF2285-DEE4-7B46-5253-37B8E9A9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F14A7A-C4D8-D9C9-EF0B-7F5011D6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08C532-033B-58FF-567D-23F50251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73086F-F81F-25CF-96F0-1A861E9D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B130C5-CBB7-EF26-788B-97D3B438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92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EE59A-2D7A-2BB9-C739-342FF79D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F4C6F0-40E7-C33B-B9EE-8353FCC3B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751DC32-09C1-58C7-0C49-D7B5066F6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4982062-FA72-3FA2-4423-ACA71323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4F3F92D-F9EF-21F7-F428-FC17954A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E1CCBBA-1B5C-355D-33E5-7243C9F6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127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7E2E06-8589-0951-7D3E-4D4566F0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51840C-EE8A-0651-87D2-CB82F180D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CB7F296-9005-9D7E-3A7B-A1134CD3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7C27414-19B0-693A-2CBA-B94CE83CB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F5441CC-E409-3D61-F5AD-D4AF1C293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60745B3-AD30-46B5-A353-AAB767E9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23A022A-158B-2160-62B2-5ADB941E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C8D34E8-6098-19B2-BF68-800ABA07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663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B49B57-AA45-725E-8EED-86BEB913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F7742F9-3576-2BE2-8F61-C44F5B6E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C153EFE-E962-6E97-D4C5-F6821813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73F6A4-AF9A-8E4B-EA90-A6F4F022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2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35E47BB-1908-84E4-7F53-118C509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A76E812-A70F-EC92-7FAD-673ECAAD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ED2E0B0-DF29-2C1D-8371-B0B344A4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160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3E9F92-F837-5498-1689-1B77A6CF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DEDE702-5532-03BF-FFC0-457D724EF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3997CD-7A7F-6207-1E81-0BC7AD795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CEF953-0CB3-6C7B-11D7-9BF2EFD7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32C1298-111A-5C81-6102-64275755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5141C3D-4718-3D76-686D-D8B4F029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20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334F94-DCAC-46AC-B95D-634DF655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5D17858-FA22-25E9-CC3E-7C7C3BD37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8209C4F-47D0-65A8-BB53-F0B6063A6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E91ADD6-1B0A-041C-705C-27DBEA78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4953054-6F7E-CE45-461C-066778B7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70CC45-C908-C428-F3D5-A4E8125A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003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9202480-446D-72C1-EEC8-93E9FF66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1CAC0C5-B00F-8E84-738B-1B9CB5F8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015178-F989-C123-CDCC-75E156D1B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08A4-D462-41A8-AF88-2540DD406FF1}" type="datetimeFigureOut">
              <a:rPr lang="es-PE" smtClean="0"/>
              <a:t>15/04/2025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499E7B-2A20-A445-8FAF-91FB3B930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E7F2B-0F00-1781-9338-B627BE2C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6CD2-3D80-49FA-842F-851C6B08B7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159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D998A93-8ADE-B8F3-607B-2082FE5D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4">
            <a:extLst>
              <a:ext uri="{FF2B5EF4-FFF2-40B4-BE49-F238E27FC236}">
                <a16:creationId xmlns:a16="http://schemas.microsoft.com/office/drawing/2014/main" xmlns="" id="{47C03ED5-0F92-BD97-D1B3-9D07FD4E57A8}"/>
              </a:ext>
            </a:extLst>
          </p:cNvPr>
          <p:cNvSpPr txBox="1"/>
          <p:nvPr/>
        </p:nvSpPr>
        <p:spPr>
          <a:xfrm>
            <a:off x="1177607" y="2483862"/>
            <a:ext cx="9836785" cy="700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ES" altLang="es-MX" sz="7200" b="1" dirty="0">
                <a:solidFill>
                  <a:schemeClr val="bg1"/>
                </a:solidFill>
                <a:latin typeface="Bebas Neue" panose="020B0606020202050201" pitchFamily="34" charset="0"/>
              </a:rPr>
              <a:t>Gerencia de desarrollo urbano</a:t>
            </a:r>
            <a:endParaRPr lang="es-PE" altLang="es-MX" sz="72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9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2"/>
          <p:cNvSpPr txBox="1"/>
          <p:nvPr/>
        </p:nvSpPr>
        <p:spPr>
          <a:xfrm>
            <a:off x="1217379" y="1907203"/>
            <a:ext cx="893673" cy="23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7" name="AutoShape 4" descr="Con este programa social se podrá ofrecer puestos de trabajo cercanos a los hogares de las postulantes con todos los beneficios de ley. (Foto: Municipalidad de La Victoria)"/>
          <p:cNvSpPr>
            <a:spLocks noChangeAspect="1" noChangeArrowheads="1"/>
          </p:cNvSpPr>
          <p:nvPr/>
        </p:nvSpPr>
        <p:spPr bwMode="auto">
          <a:xfrm>
            <a:off x="1130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2</a:t>
            </a:fld>
            <a:endParaRPr lang="en-US"/>
          </a:p>
        </p:txBody>
      </p:sp>
      <p:sp>
        <p:nvSpPr>
          <p:cNvPr id="6" name="108 Rectángulo"/>
          <p:cNvSpPr/>
          <p:nvPr/>
        </p:nvSpPr>
        <p:spPr>
          <a:xfrm>
            <a:off x="7901818" y="1110467"/>
            <a:ext cx="4290182" cy="47245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/>
            <a:endParaRPr lang="es-MX" sz="1400" b="1" dirty="0">
              <a:solidFill>
                <a:srgbClr val="000099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143A573E-4885-FD6C-2A86-77C4FEFE2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"/>
            <a:ext cx="12192000" cy="685749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5271AC3-88BF-B710-6461-BBF3F00F215F}"/>
              </a:ext>
            </a:extLst>
          </p:cNvPr>
          <p:cNvSpPr/>
          <p:nvPr/>
        </p:nvSpPr>
        <p:spPr>
          <a:xfrm>
            <a:off x="0" y="987065"/>
            <a:ext cx="5559471" cy="3972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D796802-6990-5C7B-F8B7-9CD60D819B7D}"/>
              </a:ext>
            </a:extLst>
          </p:cNvPr>
          <p:cNvSpPr txBox="1"/>
          <p:nvPr/>
        </p:nvSpPr>
        <p:spPr>
          <a:xfrm>
            <a:off x="235273" y="933065"/>
            <a:ext cx="72553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s-P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471B18-B189-6DBD-E82F-14FA1EB55B52}"/>
              </a:ext>
            </a:extLst>
          </p:cNvPr>
          <p:cNvSpPr txBox="1"/>
          <p:nvPr/>
        </p:nvSpPr>
        <p:spPr>
          <a:xfrm>
            <a:off x="548641" y="2009614"/>
            <a:ext cx="7726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principal problema vial en el distrito de La Victoria es el </a:t>
            </a:r>
            <a:r>
              <a:rPr lang="es-ES" b="1" dirty="0"/>
              <a:t>deterioro del pavimento</a:t>
            </a:r>
            <a:r>
              <a:rPr lang="es-ES" dirty="0"/>
              <a:t>, causado principalmente por las constantes </a:t>
            </a:r>
            <a:r>
              <a:rPr lang="es-ES" b="1" dirty="0"/>
              <a:t>intervenciones de empresas prestadoras de servicios</a:t>
            </a:r>
            <a:r>
              <a:rPr lang="es-ES" dirty="0"/>
              <a:t> (agua, luz, gas, etc.). Estas empresas abren las vías vehiculares y peatonales sin una adecuada reposición del terreno, lo que provoca </a:t>
            </a:r>
            <a:r>
              <a:rPr lang="es-ES" b="1" dirty="0"/>
              <a:t>asentamientos, fisuras y daños estructurales</a:t>
            </a:r>
            <a:r>
              <a:rPr lang="es-ES" dirty="0"/>
              <a:t> en la infraestructura vial.</a:t>
            </a:r>
          </a:p>
        </p:txBody>
      </p:sp>
      <p:pic>
        <p:nvPicPr>
          <p:cNvPr id="1026" name="Picture 2" descr="Cálidda | Gas | Redes de gas | “Respaldar la cadena de gas natural es tan  importante como expandirla” | OPINION | GESTIÓN">
            <a:extLst>
              <a:ext uri="{FF2B5EF4-FFF2-40B4-BE49-F238E27FC236}">
                <a16:creationId xmlns:a16="http://schemas.microsoft.com/office/drawing/2014/main" xmlns="" id="{2501532A-E992-530D-9CE8-8618D9AB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59" y="1346696"/>
            <a:ext cx="2699300" cy="25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2A5B739-F59B-D242-1C83-53A3EDEB59F0}"/>
              </a:ext>
            </a:extLst>
          </p:cNvPr>
          <p:cNvSpPr txBox="1"/>
          <p:nvPr/>
        </p:nvSpPr>
        <p:spPr>
          <a:xfrm>
            <a:off x="4038478" y="4476211"/>
            <a:ext cx="772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crecimiento económico del distrito de La Victoria ha impulsado tanto el comercio formal como el informal. La </a:t>
            </a:r>
            <a:r>
              <a:rPr lang="es-ES" b="1" dirty="0"/>
              <a:t>principal causa del problema</a:t>
            </a:r>
            <a:r>
              <a:rPr lang="es-ES" dirty="0"/>
              <a:t> es el </a:t>
            </a:r>
            <a:r>
              <a:rPr lang="es-ES" b="1" dirty="0"/>
              <a:t>rápido aumento del comercio informal</a:t>
            </a:r>
            <a:r>
              <a:rPr lang="es-ES" dirty="0"/>
              <a:t>, el cual se ha desarrollado sin control ni regulación adecuada. Esto ha generado </a:t>
            </a:r>
            <a:r>
              <a:rPr lang="es-ES" b="1" dirty="0"/>
              <a:t>desorden urbano</a:t>
            </a:r>
            <a:r>
              <a:rPr lang="es-ES" dirty="0"/>
              <a:t>, alteraciones en el catastro y zonificación, afectando negativamente a los vecinos y a los propios comerciantes formales.</a:t>
            </a:r>
          </a:p>
        </p:txBody>
      </p:sp>
      <p:pic>
        <p:nvPicPr>
          <p:cNvPr id="1028" name="Picture 4" descr="La Victoria: Vendedores ambulantes deberán abandonar las calles de Gamarra">
            <a:extLst>
              <a:ext uri="{FF2B5EF4-FFF2-40B4-BE49-F238E27FC236}">
                <a16:creationId xmlns:a16="http://schemas.microsoft.com/office/drawing/2014/main" xmlns="" id="{4F2BABC4-06DA-2C79-310B-36A74A6A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4040407"/>
            <a:ext cx="3362943" cy="19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57;p4">
            <a:extLst>
              <a:ext uri="{FF2B5EF4-FFF2-40B4-BE49-F238E27FC236}">
                <a16:creationId xmlns:a16="http://schemas.microsoft.com/office/drawing/2014/main" xmlns="" id="{D82B9034-106B-5AB1-434E-444B28FE9863}"/>
              </a:ext>
            </a:extLst>
          </p:cNvPr>
          <p:cNvSpPr/>
          <p:nvPr/>
        </p:nvSpPr>
        <p:spPr>
          <a:xfrm>
            <a:off x="565717" y="1708923"/>
            <a:ext cx="3046163" cy="25184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</a:rPr>
              <a:t>A  NIVEL VIAL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57;p4">
            <a:extLst>
              <a:ext uri="{FF2B5EF4-FFF2-40B4-BE49-F238E27FC236}">
                <a16:creationId xmlns:a16="http://schemas.microsoft.com/office/drawing/2014/main" xmlns="" id="{8638CD7C-0F46-18F3-569C-D9262290C04D}"/>
              </a:ext>
            </a:extLst>
          </p:cNvPr>
          <p:cNvSpPr/>
          <p:nvPr/>
        </p:nvSpPr>
        <p:spPr>
          <a:xfrm>
            <a:off x="4174549" y="4022854"/>
            <a:ext cx="2930339" cy="25184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</a:rPr>
              <a:t>A  NIVEL CATASTRAL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5D94616-5538-4D66-94D5-FBAB97EF3CFA}"/>
              </a:ext>
            </a:extLst>
          </p:cNvPr>
          <p:cNvSpPr txBox="1"/>
          <p:nvPr/>
        </p:nvSpPr>
        <p:spPr>
          <a:xfrm>
            <a:off x="7011154" y="169482"/>
            <a:ext cx="503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PRESUPUESTO PARTICIPATIVO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2"/>
          <p:cNvSpPr txBox="1"/>
          <p:nvPr/>
        </p:nvSpPr>
        <p:spPr>
          <a:xfrm>
            <a:off x="1217379" y="1907203"/>
            <a:ext cx="893673" cy="23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7" name="AutoShape 4" descr="Con este programa social se podrá ofrecer puestos de trabajo cercanos a los hogares de las postulantes con todos los beneficios de ley. (Foto: Municipalidad de La Victoria)"/>
          <p:cNvSpPr>
            <a:spLocks noChangeAspect="1" noChangeArrowheads="1"/>
          </p:cNvSpPr>
          <p:nvPr/>
        </p:nvSpPr>
        <p:spPr bwMode="auto">
          <a:xfrm>
            <a:off x="1130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2" name="Marcador de posición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3</a:t>
            </a:fld>
            <a:endParaRPr lang="en-US"/>
          </a:p>
        </p:txBody>
      </p:sp>
      <p:sp>
        <p:nvSpPr>
          <p:cNvPr id="6" name="108 Rectángulo"/>
          <p:cNvSpPr/>
          <p:nvPr/>
        </p:nvSpPr>
        <p:spPr>
          <a:xfrm>
            <a:off x="7901818" y="1110467"/>
            <a:ext cx="4290182" cy="47245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/>
            <a:endParaRPr lang="es-MX" sz="1400" b="1" dirty="0">
              <a:solidFill>
                <a:srgbClr val="000099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143A573E-4885-FD6C-2A86-77C4FEFE2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"/>
            <a:ext cx="12192000" cy="68574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B350F10-FB0B-2BF0-D569-D02A82EE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5" y="1960566"/>
            <a:ext cx="4454396" cy="30807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0950EFC-ECC5-DE59-7137-D69A8B2F8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407" y="1589113"/>
            <a:ext cx="4582258" cy="3360322"/>
          </a:xfrm>
          <a:prstGeom prst="rect">
            <a:avLst/>
          </a:prstGeom>
        </p:spPr>
      </p:pic>
      <p:sp>
        <p:nvSpPr>
          <p:cNvPr id="14" name="Google Shape;156;p4">
            <a:extLst>
              <a:ext uri="{FF2B5EF4-FFF2-40B4-BE49-F238E27FC236}">
                <a16:creationId xmlns:a16="http://schemas.microsoft.com/office/drawing/2014/main" xmlns="" id="{941DBB3C-9D77-CAD9-6CDA-A35A6CABBE1B}"/>
              </a:ext>
            </a:extLst>
          </p:cNvPr>
          <p:cNvSpPr/>
          <p:nvPr/>
        </p:nvSpPr>
        <p:spPr>
          <a:xfrm>
            <a:off x="265481" y="1702797"/>
            <a:ext cx="4976370" cy="350740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6FAC46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6;p4">
            <a:extLst>
              <a:ext uri="{FF2B5EF4-FFF2-40B4-BE49-F238E27FC236}">
                <a16:creationId xmlns:a16="http://schemas.microsoft.com/office/drawing/2014/main" xmlns="" id="{418269B2-3E3E-6AEC-9D56-5AD0679768FF}"/>
              </a:ext>
            </a:extLst>
          </p:cNvPr>
          <p:cNvSpPr/>
          <p:nvPr/>
        </p:nvSpPr>
        <p:spPr>
          <a:xfrm>
            <a:off x="6792803" y="1497805"/>
            <a:ext cx="4880802" cy="363457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75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02D61F4E-3FE6-8BF7-9460-2D0B220D376B}"/>
              </a:ext>
            </a:extLst>
          </p:cNvPr>
          <p:cNvCxnSpPr>
            <a:cxnSpLocks/>
          </p:cNvCxnSpPr>
          <p:nvPr/>
        </p:nvCxnSpPr>
        <p:spPr>
          <a:xfrm>
            <a:off x="2552700" y="2063152"/>
            <a:ext cx="279400" cy="2127848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FB5B2D17-9D0C-47FA-AD12-1F306B4E87E9}"/>
              </a:ext>
            </a:extLst>
          </p:cNvPr>
          <p:cNvCxnSpPr/>
          <p:nvPr/>
        </p:nvCxnSpPr>
        <p:spPr>
          <a:xfrm>
            <a:off x="9093200" y="2616865"/>
            <a:ext cx="88900" cy="67310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ABD76C79-DF7E-BE25-8802-0D5EDC0CCD98}"/>
              </a:ext>
            </a:extLst>
          </p:cNvPr>
          <p:cNvCxnSpPr/>
          <p:nvPr/>
        </p:nvCxnSpPr>
        <p:spPr>
          <a:xfrm flipH="1">
            <a:off x="9201150" y="2785757"/>
            <a:ext cx="1206500" cy="20575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94529C03-CD69-4D43-052C-D5D45907CD90}"/>
              </a:ext>
            </a:extLst>
          </p:cNvPr>
          <p:cNvSpPr txBox="1"/>
          <p:nvPr/>
        </p:nvSpPr>
        <p:spPr>
          <a:xfrm>
            <a:off x="328811" y="5157169"/>
            <a:ext cx="5006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ESTADO SITUACIONAL: SE ESTA REALIZANDO LAS GESTIONES PARA LA CONVOCATORAI DEL PROCESO  SELECCIÓN.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B34B0E52-050F-3E88-2EE4-E3FC309F461C}"/>
              </a:ext>
            </a:extLst>
          </p:cNvPr>
          <p:cNvSpPr txBox="1"/>
          <p:nvPr/>
        </p:nvSpPr>
        <p:spPr>
          <a:xfrm>
            <a:off x="6792803" y="5083196"/>
            <a:ext cx="5006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ESTADO SITUACIONAL: PROXIMO A FIRMA DE CONTRATO</a:t>
            </a:r>
          </a:p>
        </p:txBody>
      </p:sp>
      <p:sp>
        <p:nvSpPr>
          <p:cNvPr id="12" name="Google Shape;157;p4">
            <a:extLst>
              <a:ext uri="{FF2B5EF4-FFF2-40B4-BE49-F238E27FC236}">
                <a16:creationId xmlns:a16="http://schemas.microsoft.com/office/drawing/2014/main" xmlns="" id="{BC9460AA-2A51-CE65-31C8-A274A123F813}"/>
              </a:ext>
            </a:extLst>
          </p:cNvPr>
          <p:cNvSpPr/>
          <p:nvPr/>
        </p:nvSpPr>
        <p:spPr>
          <a:xfrm>
            <a:off x="235273" y="1564794"/>
            <a:ext cx="2539825" cy="25184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JR. PISAGUA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7;p4">
            <a:extLst>
              <a:ext uri="{FF2B5EF4-FFF2-40B4-BE49-F238E27FC236}">
                <a16:creationId xmlns:a16="http://schemas.microsoft.com/office/drawing/2014/main" xmlns="" id="{7ED4DDE2-A7F6-CAFC-DF8F-EBE485B96DCE}"/>
              </a:ext>
            </a:extLst>
          </p:cNvPr>
          <p:cNvSpPr/>
          <p:nvPr/>
        </p:nvSpPr>
        <p:spPr>
          <a:xfrm>
            <a:off x="7028076" y="1628818"/>
            <a:ext cx="2539825" cy="25184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JR. BENITO PARDO 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56;p4">
            <a:extLst>
              <a:ext uri="{FF2B5EF4-FFF2-40B4-BE49-F238E27FC236}">
                <a16:creationId xmlns:a16="http://schemas.microsoft.com/office/drawing/2014/main" xmlns="" id="{745D3D8B-16F3-8976-6C07-FDA2396AA9CF}"/>
              </a:ext>
            </a:extLst>
          </p:cNvPr>
          <p:cNvSpPr/>
          <p:nvPr/>
        </p:nvSpPr>
        <p:spPr>
          <a:xfrm>
            <a:off x="259384" y="5787638"/>
            <a:ext cx="3515945" cy="671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C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57;p4">
            <a:extLst>
              <a:ext uri="{FF2B5EF4-FFF2-40B4-BE49-F238E27FC236}">
                <a16:creationId xmlns:a16="http://schemas.microsoft.com/office/drawing/2014/main" xmlns="" id="{933F9559-DEB4-8EDC-69B4-5B707C7143A9}"/>
              </a:ext>
            </a:extLst>
          </p:cNvPr>
          <p:cNvSpPr/>
          <p:nvPr/>
        </p:nvSpPr>
        <p:spPr>
          <a:xfrm>
            <a:off x="381577" y="5659587"/>
            <a:ext cx="2441252" cy="39953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lt1"/>
                </a:solidFill>
              </a:rPr>
              <a:t>MONTO DE INVERSIÓN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9237BE42-4F5F-E18C-51A6-5F28D818A476}"/>
              </a:ext>
            </a:extLst>
          </p:cNvPr>
          <p:cNvSpPr txBox="1"/>
          <p:nvPr/>
        </p:nvSpPr>
        <p:spPr>
          <a:xfrm>
            <a:off x="588406" y="6036106"/>
            <a:ext cx="225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S/. 3´493,302.12</a:t>
            </a:r>
          </a:p>
        </p:txBody>
      </p:sp>
      <p:sp>
        <p:nvSpPr>
          <p:cNvPr id="30" name="Google Shape;156;p4">
            <a:extLst>
              <a:ext uri="{FF2B5EF4-FFF2-40B4-BE49-F238E27FC236}">
                <a16:creationId xmlns:a16="http://schemas.microsoft.com/office/drawing/2014/main" xmlns="" id="{0552FB92-FF44-855F-E741-A485E23DB750}"/>
              </a:ext>
            </a:extLst>
          </p:cNvPr>
          <p:cNvSpPr/>
          <p:nvPr/>
        </p:nvSpPr>
        <p:spPr>
          <a:xfrm>
            <a:off x="6926020" y="5589045"/>
            <a:ext cx="3515945" cy="6717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C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57;p4">
            <a:extLst>
              <a:ext uri="{FF2B5EF4-FFF2-40B4-BE49-F238E27FC236}">
                <a16:creationId xmlns:a16="http://schemas.microsoft.com/office/drawing/2014/main" xmlns="" id="{5D76F22C-32C7-E998-AAC3-9A0CAE1947DA}"/>
              </a:ext>
            </a:extLst>
          </p:cNvPr>
          <p:cNvSpPr/>
          <p:nvPr/>
        </p:nvSpPr>
        <p:spPr>
          <a:xfrm>
            <a:off x="7048213" y="5460994"/>
            <a:ext cx="2441252" cy="39953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lt1"/>
                </a:solidFill>
              </a:rPr>
              <a:t>MONTO DE INVERSIÓN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A8C423DB-6C07-E506-3A9B-1EE300578912}"/>
              </a:ext>
            </a:extLst>
          </p:cNvPr>
          <p:cNvSpPr txBox="1"/>
          <p:nvPr/>
        </p:nvSpPr>
        <p:spPr>
          <a:xfrm>
            <a:off x="7255042" y="5837513"/>
            <a:ext cx="225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S/. 998,050.00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2AA4BCF-CB23-2381-78F5-DC28C617E814}"/>
              </a:ext>
            </a:extLst>
          </p:cNvPr>
          <p:cNvSpPr/>
          <p:nvPr/>
        </p:nvSpPr>
        <p:spPr>
          <a:xfrm>
            <a:off x="76534" y="883935"/>
            <a:ext cx="10330634" cy="3972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283A49B-2818-7A9F-30BD-2B2419D1DD08}"/>
              </a:ext>
            </a:extLst>
          </p:cNvPr>
          <p:cNvSpPr txBox="1"/>
          <p:nvPr/>
        </p:nvSpPr>
        <p:spPr>
          <a:xfrm>
            <a:off x="328811" y="832599"/>
            <a:ext cx="103306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INVERSIÓN – RENDICION DE CUENTAS</a:t>
            </a:r>
            <a:endParaRPr lang="es-P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C894B82-FD37-339A-3DA6-DC7456628841}"/>
              </a:ext>
            </a:extLst>
          </p:cNvPr>
          <p:cNvSpPr txBox="1"/>
          <p:nvPr/>
        </p:nvSpPr>
        <p:spPr>
          <a:xfrm>
            <a:off x="7011154" y="160338"/>
            <a:ext cx="503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PRESUPUESTO PARTICIPATIVO 2024</a:t>
            </a:r>
          </a:p>
        </p:txBody>
      </p:sp>
    </p:spTree>
    <p:extLst>
      <p:ext uri="{BB962C8B-B14F-4D97-AF65-F5344CB8AC3E}">
        <p14:creationId xmlns:p14="http://schemas.microsoft.com/office/powerpoint/2010/main" val="268799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516E9D-6058-883F-F3DF-5B600865F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4AE81D3F-45F0-DF19-41F7-D6CD8A3E3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96"/>
          </a:xfrm>
          <a:prstGeom prst="rect">
            <a:avLst/>
          </a:prstGeom>
        </p:spPr>
      </p:pic>
      <p:sp>
        <p:nvSpPr>
          <p:cNvPr id="7" name="AutoShape 4" descr="Con este programa social se podrá ofrecer puestos de trabajo cercanos a los hogares de las postulantes con todos los beneficios de ley. (Foto: Municipalidad de La Victoria)">
            <a:extLst>
              <a:ext uri="{FF2B5EF4-FFF2-40B4-BE49-F238E27FC236}">
                <a16:creationId xmlns:a16="http://schemas.microsoft.com/office/drawing/2014/main" xmlns="" id="{E2603F0F-0DD9-96DC-AB37-476E3B651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0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xmlns="" id="{D275E66A-00BE-D3BD-0A6E-3A5AEFE7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4</a:t>
            </a:fld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929F422-C507-E837-F9A4-44B9E3513918}"/>
              </a:ext>
            </a:extLst>
          </p:cNvPr>
          <p:cNvSpPr/>
          <p:nvPr/>
        </p:nvSpPr>
        <p:spPr>
          <a:xfrm>
            <a:off x="0" y="987065"/>
            <a:ext cx="6487169" cy="3972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7BB8485-B757-661E-F254-EFCF417D50C9}"/>
              </a:ext>
            </a:extLst>
          </p:cNvPr>
          <p:cNvSpPr txBox="1"/>
          <p:nvPr/>
        </p:nvSpPr>
        <p:spPr>
          <a:xfrm>
            <a:off x="235273" y="933065"/>
            <a:ext cx="72553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 DE BRECHAS - BACHEO</a:t>
            </a:r>
            <a:endParaRPr lang="es-P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Tabla 54">
            <a:extLst>
              <a:ext uri="{FF2B5EF4-FFF2-40B4-BE49-F238E27FC236}">
                <a16:creationId xmlns:a16="http://schemas.microsoft.com/office/drawing/2014/main" xmlns="" id="{C11A4030-6BBA-B52F-F2B4-088AD15ABA40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797797"/>
              </p:ext>
            </p:extLst>
          </p:nvPr>
        </p:nvGraphicFramePr>
        <p:xfrm>
          <a:off x="1103335" y="1456285"/>
          <a:ext cx="3267497" cy="3431250"/>
        </p:xfrm>
        <a:graphic>
          <a:graphicData uri="http://schemas.openxmlformats.org/drawingml/2006/table">
            <a:tbl>
              <a:tblPr/>
              <a:tblGrid>
                <a:gridCol w="414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9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3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chemeClr val="tx1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N°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chemeClr val="tx1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Nombre  de la vía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>
                          <a:solidFill>
                            <a:schemeClr val="tx1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Estado 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Jose Gálvez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Concluido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9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2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Raymondi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3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García Naranjo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Pendiente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3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4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Prolong. Lucanas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2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5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Agustina Antoinete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8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6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Manuel Cisneros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2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7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Ca. San Lorenzo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dirty="0" err="1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 Narrow" panose="020B0606020202030204"/>
                        <a:ea typeface="Arial Narrow" panose="020B0606020202030204"/>
                      </a:endParaRP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3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8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Renovación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9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huamanga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18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10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Los Jaspes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Concluido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11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Los Diamantes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Concluido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23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12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Los Corales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Concluido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13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Las Esmeraldas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Concluido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18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14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Belgica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42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15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Ignacio </a:t>
                      </a:r>
                      <a:r>
                        <a:rPr lang="en-US" altLang="zh-CN" sz="900" b="0" i="0" dirty="0" err="1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cossio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 Narrow" panose="020B0606020202030204"/>
                        <a:ea typeface="Arial Narrow" panose="020B0606020202030204"/>
                      </a:endParaRP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Pendiente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37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16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San Cristobal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37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17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Jacinto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Parcial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23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18</a:t>
                      </a: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Jr. Juan Pablo </a:t>
                      </a:r>
                      <a:r>
                        <a:rPr lang="en-US" altLang="zh-CN" sz="900" b="0" i="0" dirty="0" err="1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Vizcardo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 Narrow" panose="020B0606020202030204"/>
                        <a:ea typeface="Arial Narrow" panose="020B0606020202030204"/>
                      </a:endParaRP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dirty="0" err="1">
                          <a:solidFill>
                            <a:srgbClr val="000000"/>
                          </a:solidFill>
                          <a:latin typeface="Arial Narrow" panose="020B0606020202030204"/>
                          <a:ea typeface="Arial Narrow" panose="020B0606020202030204"/>
                        </a:rPr>
                        <a:t>Concluido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 Narrow" panose="020B0606020202030204"/>
                        <a:ea typeface="Arial Narrow" panose="020B0606020202030204"/>
                      </a:endParaRPr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59" name="Imagen 58">
            <a:extLst>
              <a:ext uri="{FF2B5EF4-FFF2-40B4-BE49-F238E27FC236}">
                <a16:creationId xmlns:a16="http://schemas.microsoft.com/office/drawing/2014/main" xmlns="" id="{42661879-AFCD-9016-1A2B-A9CD48B0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169" y="987065"/>
            <a:ext cx="5446180" cy="4937870"/>
          </a:xfrm>
          <a:prstGeom prst="rect">
            <a:avLst/>
          </a:prstGeom>
        </p:spPr>
      </p:pic>
      <p:sp>
        <p:nvSpPr>
          <p:cNvPr id="60" name="Google Shape;156;p4">
            <a:extLst>
              <a:ext uri="{FF2B5EF4-FFF2-40B4-BE49-F238E27FC236}">
                <a16:creationId xmlns:a16="http://schemas.microsoft.com/office/drawing/2014/main" xmlns="" id="{3800A476-DB98-BDCB-85E3-D61F6EF9F3F7}"/>
              </a:ext>
            </a:extLst>
          </p:cNvPr>
          <p:cNvSpPr/>
          <p:nvPr/>
        </p:nvSpPr>
        <p:spPr>
          <a:xfrm>
            <a:off x="425790" y="5260612"/>
            <a:ext cx="2542966" cy="67970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C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57;p4">
            <a:extLst>
              <a:ext uri="{FF2B5EF4-FFF2-40B4-BE49-F238E27FC236}">
                <a16:creationId xmlns:a16="http://schemas.microsoft.com/office/drawing/2014/main" xmlns="" id="{6FE79436-B0AA-7F29-90A3-F23979185448}"/>
              </a:ext>
            </a:extLst>
          </p:cNvPr>
          <p:cNvSpPr/>
          <p:nvPr/>
        </p:nvSpPr>
        <p:spPr>
          <a:xfrm>
            <a:off x="589579" y="5042613"/>
            <a:ext cx="1886710" cy="34044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ÁREA EJECUTADA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610C4828-5EEE-210C-570F-98FC0027D899}"/>
              </a:ext>
            </a:extLst>
          </p:cNvPr>
          <p:cNvSpPr txBox="1"/>
          <p:nvPr/>
        </p:nvSpPr>
        <p:spPr>
          <a:xfrm>
            <a:off x="589579" y="5461635"/>
            <a:ext cx="292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1,326.25 m2 </a:t>
            </a:r>
          </a:p>
        </p:txBody>
      </p:sp>
      <p:sp>
        <p:nvSpPr>
          <p:cNvPr id="63" name="Google Shape;156;p4">
            <a:extLst>
              <a:ext uri="{FF2B5EF4-FFF2-40B4-BE49-F238E27FC236}">
                <a16:creationId xmlns:a16="http://schemas.microsoft.com/office/drawing/2014/main" xmlns="" id="{ABA2F4B6-D5D5-72B7-6EA1-4F8083DCA5E4}"/>
              </a:ext>
            </a:extLst>
          </p:cNvPr>
          <p:cNvSpPr/>
          <p:nvPr/>
        </p:nvSpPr>
        <p:spPr>
          <a:xfrm>
            <a:off x="3075523" y="5221288"/>
            <a:ext cx="2375044" cy="67970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C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57;p4">
            <a:extLst>
              <a:ext uri="{FF2B5EF4-FFF2-40B4-BE49-F238E27FC236}">
                <a16:creationId xmlns:a16="http://schemas.microsoft.com/office/drawing/2014/main" xmlns="" id="{FE7B9170-31B4-5E19-B926-0148C4EE23E3}"/>
              </a:ext>
            </a:extLst>
          </p:cNvPr>
          <p:cNvSpPr/>
          <p:nvPr/>
        </p:nvSpPr>
        <p:spPr>
          <a:xfrm>
            <a:off x="3239312" y="5003289"/>
            <a:ext cx="1988008" cy="34044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lt1"/>
                </a:solidFill>
              </a:rPr>
              <a:t>POR</a:t>
            </a:r>
            <a:r>
              <a:rPr lang="es-E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EJECUTA</a:t>
            </a:r>
            <a:r>
              <a:rPr lang="es-ES" b="1" dirty="0">
                <a:solidFill>
                  <a:schemeClr val="lt1"/>
                </a:solidFill>
              </a:rPr>
              <a:t>R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35FECF10-70DF-0F6C-73CE-FEB2CEC11AE8}"/>
              </a:ext>
            </a:extLst>
          </p:cNvPr>
          <p:cNvSpPr txBox="1"/>
          <p:nvPr/>
        </p:nvSpPr>
        <p:spPr>
          <a:xfrm>
            <a:off x="3272880" y="5499176"/>
            <a:ext cx="1898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3,461.40 m2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E315B5CD-AC4A-3C6F-FBBE-C840591B5B1B}"/>
              </a:ext>
            </a:extLst>
          </p:cNvPr>
          <p:cNvSpPr txBox="1"/>
          <p:nvPr/>
        </p:nvSpPr>
        <p:spPr>
          <a:xfrm>
            <a:off x="4895441" y="3770633"/>
            <a:ext cx="1752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38.3% de Avance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3A3C4B5-D769-F7C6-7F31-E742CB349608}"/>
              </a:ext>
            </a:extLst>
          </p:cNvPr>
          <p:cNvSpPr txBox="1"/>
          <p:nvPr/>
        </p:nvSpPr>
        <p:spPr>
          <a:xfrm>
            <a:off x="7011154" y="160338"/>
            <a:ext cx="503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PRESUPUESTO PARTICIPATIVO 2026</a:t>
            </a:r>
          </a:p>
        </p:txBody>
      </p:sp>
    </p:spTree>
    <p:extLst>
      <p:ext uri="{BB962C8B-B14F-4D97-AF65-F5344CB8AC3E}">
        <p14:creationId xmlns:p14="http://schemas.microsoft.com/office/powerpoint/2010/main" val="410045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42A7D8-E29E-6F09-B42E-B08A04D6A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EA0828C8-1A9C-652B-E642-77FF62715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5"/>
            <a:ext cx="12192000" cy="6857496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33183C4-37B5-5AEB-EA08-1F4548F23F7E}"/>
              </a:ext>
            </a:extLst>
          </p:cNvPr>
          <p:cNvSpPr/>
          <p:nvPr/>
        </p:nvSpPr>
        <p:spPr>
          <a:xfrm>
            <a:off x="0" y="987065"/>
            <a:ext cx="8278888" cy="3972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156;p4">
            <a:extLst>
              <a:ext uri="{FF2B5EF4-FFF2-40B4-BE49-F238E27FC236}">
                <a16:creationId xmlns:a16="http://schemas.microsoft.com/office/drawing/2014/main" xmlns="" id="{3CD0692F-35CA-A490-CE62-646BA9AC8B98}"/>
              </a:ext>
            </a:extLst>
          </p:cNvPr>
          <p:cNvSpPr/>
          <p:nvPr/>
        </p:nvSpPr>
        <p:spPr>
          <a:xfrm>
            <a:off x="7458323" y="1445517"/>
            <a:ext cx="4436827" cy="44794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6FAC46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xmlns="" id="{A6BD9132-ED47-753D-7B36-1A5566A39E5B}"/>
              </a:ext>
            </a:extLst>
          </p:cNvPr>
          <p:cNvSpPr txBox="1"/>
          <p:nvPr/>
        </p:nvSpPr>
        <p:spPr>
          <a:xfrm>
            <a:off x="1217379" y="1907203"/>
            <a:ext cx="893673" cy="239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7" name="AutoShape 4" descr="Con este programa social se podrá ofrecer puestos de trabajo cercanos a los hogares de las postulantes con todos los beneficios de ley. (Foto: Municipalidad de La Victoria)">
            <a:extLst>
              <a:ext uri="{FF2B5EF4-FFF2-40B4-BE49-F238E27FC236}">
                <a16:creationId xmlns:a16="http://schemas.microsoft.com/office/drawing/2014/main" xmlns="" id="{D17E84EB-97FD-07B6-EF38-AC1429EC37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08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xmlns="" id="{C04A5602-EBD2-42F9-767F-DF63D3D4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5</a:t>
            </a:fld>
            <a:endParaRPr lang="en-US"/>
          </a:p>
        </p:txBody>
      </p:sp>
      <p:sp>
        <p:nvSpPr>
          <p:cNvPr id="6" name="108 Rectángulo">
            <a:extLst>
              <a:ext uri="{FF2B5EF4-FFF2-40B4-BE49-F238E27FC236}">
                <a16:creationId xmlns:a16="http://schemas.microsoft.com/office/drawing/2014/main" xmlns="" id="{9C4F3D66-E81F-5211-FD25-87A39E577195}"/>
              </a:ext>
            </a:extLst>
          </p:cNvPr>
          <p:cNvSpPr/>
          <p:nvPr/>
        </p:nvSpPr>
        <p:spPr>
          <a:xfrm>
            <a:off x="7901818" y="661948"/>
            <a:ext cx="4290182" cy="47245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/>
            <a:endParaRPr lang="es-MX" sz="1400" b="1" dirty="0">
              <a:solidFill>
                <a:srgbClr val="000099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B6A797A-A298-8233-7A49-9577666D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1" y="1461240"/>
            <a:ext cx="6966246" cy="48847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010E917-53A6-F66D-6B1D-05B9D6205F5E}"/>
              </a:ext>
            </a:extLst>
          </p:cNvPr>
          <p:cNvSpPr txBox="1"/>
          <p:nvPr/>
        </p:nvSpPr>
        <p:spPr>
          <a:xfrm>
            <a:off x="7901818" y="1898609"/>
            <a:ext cx="36396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</a:t>
            </a:r>
            <a:r>
              <a:rPr lang="es-ES" sz="2000" b="1" dirty="0"/>
              <a:t>catastro</a:t>
            </a:r>
            <a:r>
              <a:rPr lang="es-ES" sz="2000" dirty="0"/>
              <a:t> es una herramienta fundamental en los procesos de planificación urbana. Se toma en cuenta en la </a:t>
            </a:r>
            <a:r>
              <a:rPr lang="es-ES" sz="2000" b="1" dirty="0"/>
              <a:t>propuesta de reajuste integral de zonificación</a:t>
            </a:r>
            <a:r>
              <a:rPr lang="es-ES" sz="2000" dirty="0"/>
              <a:t> para definir el </a:t>
            </a:r>
            <a:r>
              <a:rPr lang="es-ES" sz="2000" b="1" dirty="0"/>
              <a:t>uso del suelo</a:t>
            </a:r>
            <a:r>
              <a:rPr lang="es-ES" sz="2000" dirty="0"/>
              <a:t> en un área determinada. Su correcta actualización permite establecer de manera técnica y ordenada qué actividades son compatibles en cada zona del distrito.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Google Shape;157;p4">
            <a:extLst>
              <a:ext uri="{FF2B5EF4-FFF2-40B4-BE49-F238E27FC236}">
                <a16:creationId xmlns:a16="http://schemas.microsoft.com/office/drawing/2014/main" xmlns="" id="{88362FA0-30F8-23C4-3681-DC8709C94B33}"/>
              </a:ext>
            </a:extLst>
          </p:cNvPr>
          <p:cNvSpPr/>
          <p:nvPr/>
        </p:nvSpPr>
        <p:spPr>
          <a:xfrm>
            <a:off x="9090719" y="1241500"/>
            <a:ext cx="1992600" cy="646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lt1"/>
                </a:solidFill>
              </a:rPr>
              <a:t>FINALIDAD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EA26DEDE-741F-DAAF-ADD1-E417F7B1B47D}"/>
              </a:ext>
            </a:extLst>
          </p:cNvPr>
          <p:cNvSpPr txBox="1"/>
          <p:nvPr/>
        </p:nvSpPr>
        <p:spPr>
          <a:xfrm>
            <a:off x="235272" y="933065"/>
            <a:ext cx="88554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tx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PROYECTO DE INVERSIÓN</a:t>
            </a:r>
            <a:endParaRPr lang="es-P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7B29A19-D8C4-2921-72B6-E4FEEAE25C76}"/>
              </a:ext>
            </a:extLst>
          </p:cNvPr>
          <p:cNvSpPr txBox="1"/>
          <p:nvPr/>
        </p:nvSpPr>
        <p:spPr>
          <a:xfrm>
            <a:off x="7011154" y="160338"/>
            <a:ext cx="503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PRESUPUESTO PARTICIPATIVO 2024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3B698B9-D9F7-9C95-2A4E-D3A29B952EB7}"/>
              </a:ext>
            </a:extLst>
          </p:cNvPr>
          <p:cNvSpPr txBox="1"/>
          <p:nvPr/>
        </p:nvSpPr>
        <p:spPr>
          <a:xfrm>
            <a:off x="7783609" y="6059663"/>
            <a:ext cx="408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Costo aproximado S/ 858,620 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11658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8F5937-E6FC-25A1-9BB0-DDCA67ACB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995CEE2-90CE-3D63-9713-399E32B36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xmlns="" id="{EE8574F6-D027-EE8D-1884-9A6E5127A154}"/>
              </a:ext>
            </a:extLst>
          </p:cNvPr>
          <p:cNvSpPr txBox="1"/>
          <p:nvPr/>
        </p:nvSpPr>
        <p:spPr>
          <a:xfrm>
            <a:off x="1177607" y="2728280"/>
            <a:ext cx="9836785" cy="700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ES" altLang="es-MX" sz="6600" b="1" dirty="0">
                <a:solidFill>
                  <a:schemeClr val="bg1"/>
                </a:solidFill>
                <a:latin typeface="Bebas Neue" panose="020B0606020202050201" pitchFamily="34" charset="0"/>
              </a:rPr>
              <a:t>GRACIAS POR SU ATENCIÓN</a:t>
            </a:r>
            <a:endParaRPr lang="es-PE" altLang="es-MX" sz="66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55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01*355"/>
  <p:tag name="TABLE_ENDDRAG_RECT" val="107*126*301*35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406</Words>
  <Application>Microsoft Office PowerPoint</Application>
  <PresentationFormat>Panorámica</PresentationFormat>
  <Paragraphs>91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MS UI Gothic</vt:lpstr>
      <vt:lpstr>Aharoni</vt:lpstr>
      <vt:lpstr>Arial</vt:lpstr>
      <vt:lpstr>Arial Narrow</vt:lpstr>
      <vt:lpstr>Bebas Neue</vt:lpstr>
      <vt:lpstr>Calibri</vt:lpstr>
      <vt:lpstr>Calibri Light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Dany Hoyos</dc:creator>
  <cp:lastModifiedBy>Jose Antonio Herrera Galvez</cp:lastModifiedBy>
  <cp:revision>18</cp:revision>
  <dcterms:created xsi:type="dcterms:W3CDTF">2025-04-02T17:51:01Z</dcterms:created>
  <dcterms:modified xsi:type="dcterms:W3CDTF">2025-04-15T19:36:02Z</dcterms:modified>
</cp:coreProperties>
</file>